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6" r:id="rId13"/>
    <p:sldId id="279" r:id="rId14"/>
    <p:sldId id="280" r:id="rId15"/>
    <p:sldId id="28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>
        <p:scale>
          <a:sx n="77" d="100"/>
          <a:sy n="77" d="100"/>
        </p:scale>
        <p:origin x="498" y="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5D78F-C3E4-4A67-90D4-6538D9CE21B5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9829F3-E139-4EE3-B86A-714CF84C2488}">
      <dgm:prSet phldrT="[Text]" custT="1"/>
      <dgm:spPr/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Repository </a:t>
          </a:r>
        </a:p>
      </dgm:t>
    </dgm:pt>
    <dgm:pt modelId="{A9AC2D78-73B1-4BB7-9CF0-96ED6796C9D2}" type="parTrans" cxnId="{A1DEF0FD-471D-464F-8888-7B547BA203C8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5863D56-A535-40B8-8478-972739064819}" type="sibTrans" cxnId="{A1DEF0FD-471D-464F-8888-7B547BA203C8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EE4F6E4-FFF5-42CA-8BE2-C0F1D3E30A30}">
      <dgm:prSet phldrT="[Text]" custT="1"/>
      <dgm:spPr/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User 2</a:t>
          </a:r>
        </a:p>
      </dgm:t>
    </dgm:pt>
    <dgm:pt modelId="{4DA4E570-C262-413E-BEA7-860D9EBB7A7C}" type="parTrans" cxnId="{64EA0D7B-BE60-48D3-BFA2-56AFD6C9375C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A93088A-6080-4D8D-84ED-17686414C57C}" type="sibTrans" cxnId="{64EA0D7B-BE60-48D3-BFA2-56AFD6C9375C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71B5A5F-6F67-4E82-82EA-AA2C7675AA87}">
      <dgm:prSet phldrT="[Text]" custT="1"/>
      <dgm:spPr/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User 3</a:t>
          </a:r>
        </a:p>
      </dgm:t>
    </dgm:pt>
    <dgm:pt modelId="{80EAEDB8-387D-43DD-BDD8-9F9CA5DFD0F2}" type="parTrans" cxnId="{98A48DA2-3450-4D5A-880A-C32815833741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4BCB25D-4279-45E5-B751-7E883B9B6416}" type="sibTrans" cxnId="{98A48DA2-3450-4D5A-880A-C32815833741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A7FE28-8683-4667-9896-F999AF5AA838}">
      <dgm:prSet phldrT="[Text]" custT="1"/>
      <dgm:spPr/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User 1</a:t>
          </a:r>
        </a:p>
      </dgm:t>
    </dgm:pt>
    <dgm:pt modelId="{F57D07AC-1EC6-4292-B6D0-DAD85EAA7F53}" type="parTrans" cxnId="{A6BE7454-B3F5-4333-BC66-BCD72399C9EE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2A09D6B-9EA8-43A6-8EAE-28C8DBA98ECE}" type="sibTrans" cxnId="{A6BE7454-B3F5-4333-BC66-BCD72399C9EE}">
      <dgm:prSet/>
      <dgm:spPr/>
      <dgm:t>
        <a:bodyPr/>
        <a:lstStyle/>
        <a:p>
          <a:endParaRPr lang="en-US" sz="14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761733E-CA7D-485C-9A6A-288A25387D8E}" type="pres">
      <dgm:prSet presAssocID="{EDD5D78F-C3E4-4A67-90D4-6538D9CE21B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D5B80C3-2BA5-4078-8F30-AFC978A80337}" type="pres">
      <dgm:prSet presAssocID="{2C9829F3-E139-4EE3-B86A-714CF84C2488}" presName="singleCycle" presStyleCnt="0"/>
      <dgm:spPr/>
    </dgm:pt>
    <dgm:pt modelId="{676EC015-53A1-4B50-8FAA-00B5749D5031}" type="pres">
      <dgm:prSet presAssocID="{2C9829F3-E139-4EE3-B86A-714CF84C2488}" presName="singleCenter" presStyleLbl="node1" presStyleIdx="0" presStyleCnt="4" custScaleX="119963" custLinFactNeighborX="-1399" custLinFactNeighborY="-48407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98A01DFD-193C-4A1D-842C-4955C00906AA}" type="pres">
      <dgm:prSet presAssocID="{4DA4E570-C262-413E-BEA7-860D9EBB7A7C}" presName="Name56" presStyleLbl="parChTrans1D2" presStyleIdx="0" presStyleCnt="3"/>
      <dgm:spPr/>
      <dgm:t>
        <a:bodyPr/>
        <a:lstStyle/>
        <a:p>
          <a:endParaRPr lang="en-US"/>
        </a:p>
      </dgm:t>
    </dgm:pt>
    <dgm:pt modelId="{36585EAB-C769-4A0F-9BEF-EA7F732B01FD}" type="pres">
      <dgm:prSet presAssocID="{4EE4F6E4-FFF5-42CA-8BE2-C0F1D3E30A30}" presName="text0" presStyleLbl="node1" presStyleIdx="1" presStyleCnt="4" custScaleX="129937" custRadScaleRad="49357" custRadScaleInc="296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16279-9F7E-47DA-8C2F-CA8E02299B9C}" type="pres">
      <dgm:prSet presAssocID="{80EAEDB8-387D-43DD-BDD8-9F9CA5DFD0F2}" presName="Name56" presStyleLbl="parChTrans1D2" presStyleIdx="1" presStyleCnt="3"/>
      <dgm:spPr/>
      <dgm:t>
        <a:bodyPr/>
        <a:lstStyle/>
        <a:p>
          <a:endParaRPr lang="en-US"/>
        </a:p>
      </dgm:t>
    </dgm:pt>
    <dgm:pt modelId="{8259AC36-718D-4839-BF5E-EA6ABE691AE1}" type="pres">
      <dgm:prSet presAssocID="{571B5A5F-6F67-4E82-82EA-AA2C7675AA87}" presName="text0" presStyleLbl="node1" presStyleIdx="2" presStyleCnt="4" custScaleX="125670" custScaleY="909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C7B82-A69E-433D-AABE-0CECAFBAB343}" type="pres">
      <dgm:prSet presAssocID="{F57D07AC-1EC6-4292-B6D0-DAD85EAA7F53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2BDCAFF-0FFB-47E4-88D8-717409FF1415}" type="pres">
      <dgm:prSet presAssocID="{45A7FE28-8683-4667-9896-F999AF5AA838}" presName="text0" presStyleLbl="node1" presStyleIdx="3" presStyleCnt="4" custScaleX="134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A48DA2-3450-4D5A-880A-C32815833741}" srcId="{2C9829F3-E139-4EE3-B86A-714CF84C2488}" destId="{571B5A5F-6F67-4E82-82EA-AA2C7675AA87}" srcOrd="1" destOrd="0" parTransId="{80EAEDB8-387D-43DD-BDD8-9F9CA5DFD0F2}" sibTransId="{F4BCB25D-4279-45E5-B751-7E883B9B6416}"/>
    <dgm:cxn modelId="{F461C5B8-B0A3-4D07-BECE-3464A0E16301}" type="presOf" srcId="{4DA4E570-C262-413E-BEA7-860D9EBB7A7C}" destId="{98A01DFD-193C-4A1D-842C-4955C00906AA}" srcOrd="0" destOrd="0" presId="urn:microsoft.com/office/officeart/2008/layout/RadialCluster"/>
    <dgm:cxn modelId="{F5649FAE-1642-4F8C-B17F-9B5EEF8C27D4}" type="presOf" srcId="{F57D07AC-1EC6-4292-B6D0-DAD85EAA7F53}" destId="{214C7B82-A69E-433D-AABE-0CECAFBAB343}" srcOrd="0" destOrd="0" presId="urn:microsoft.com/office/officeart/2008/layout/RadialCluster"/>
    <dgm:cxn modelId="{64EA0D7B-BE60-48D3-BFA2-56AFD6C9375C}" srcId="{2C9829F3-E139-4EE3-B86A-714CF84C2488}" destId="{4EE4F6E4-FFF5-42CA-8BE2-C0F1D3E30A30}" srcOrd="0" destOrd="0" parTransId="{4DA4E570-C262-413E-BEA7-860D9EBB7A7C}" sibTransId="{4A93088A-6080-4D8D-84ED-17686414C57C}"/>
    <dgm:cxn modelId="{E133BF5B-4429-41FE-A172-D6424BD73736}" type="presOf" srcId="{571B5A5F-6F67-4E82-82EA-AA2C7675AA87}" destId="{8259AC36-718D-4839-BF5E-EA6ABE691AE1}" srcOrd="0" destOrd="0" presId="urn:microsoft.com/office/officeart/2008/layout/RadialCluster"/>
    <dgm:cxn modelId="{0928B956-31D8-42F8-9837-43CFAD488437}" type="presOf" srcId="{2C9829F3-E139-4EE3-B86A-714CF84C2488}" destId="{676EC015-53A1-4B50-8FAA-00B5749D5031}" srcOrd="0" destOrd="0" presId="urn:microsoft.com/office/officeart/2008/layout/RadialCluster"/>
    <dgm:cxn modelId="{66DB9571-0876-4C65-AF25-2AE79AD45BA5}" type="presOf" srcId="{45A7FE28-8683-4667-9896-F999AF5AA838}" destId="{32BDCAFF-0FFB-47E4-88D8-717409FF1415}" srcOrd="0" destOrd="0" presId="urn:microsoft.com/office/officeart/2008/layout/RadialCluster"/>
    <dgm:cxn modelId="{A1DEF0FD-471D-464F-8888-7B547BA203C8}" srcId="{EDD5D78F-C3E4-4A67-90D4-6538D9CE21B5}" destId="{2C9829F3-E139-4EE3-B86A-714CF84C2488}" srcOrd="0" destOrd="0" parTransId="{A9AC2D78-73B1-4BB7-9CF0-96ED6796C9D2}" sibTransId="{B5863D56-A535-40B8-8478-972739064819}"/>
    <dgm:cxn modelId="{12CF4316-D306-483D-9007-59BEA0C00E6A}" type="presOf" srcId="{80EAEDB8-387D-43DD-BDD8-9F9CA5DFD0F2}" destId="{18C16279-9F7E-47DA-8C2F-CA8E02299B9C}" srcOrd="0" destOrd="0" presId="urn:microsoft.com/office/officeart/2008/layout/RadialCluster"/>
    <dgm:cxn modelId="{4A0B4F0E-F69B-4C75-8D44-EFAF30A9028E}" type="presOf" srcId="{4EE4F6E4-FFF5-42CA-8BE2-C0F1D3E30A30}" destId="{36585EAB-C769-4A0F-9BEF-EA7F732B01FD}" srcOrd="0" destOrd="0" presId="urn:microsoft.com/office/officeart/2008/layout/RadialCluster"/>
    <dgm:cxn modelId="{F0FA7034-4183-472F-923B-F0A7B7538BF9}" type="presOf" srcId="{EDD5D78F-C3E4-4A67-90D4-6538D9CE21B5}" destId="{A761733E-CA7D-485C-9A6A-288A25387D8E}" srcOrd="0" destOrd="0" presId="urn:microsoft.com/office/officeart/2008/layout/RadialCluster"/>
    <dgm:cxn modelId="{A6BE7454-B3F5-4333-BC66-BCD72399C9EE}" srcId="{2C9829F3-E139-4EE3-B86A-714CF84C2488}" destId="{45A7FE28-8683-4667-9896-F999AF5AA838}" srcOrd="2" destOrd="0" parTransId="{F57D07AC-1EC6-4292-B6D0-DAD85EAA7F53}" sibTransId="{C2A09D6B-9EA8-43A6-8EAE-28C8DBA98ECE}"/>
    <dgm:cxn modelId="{BB8751EB-0724-4E51-8A2B-040BEF176FFC}" type="presParOf" srcId="{A761733E-CA7D-485C-9A6A-288A25387D8E}" destId="{4D5B80C3-2BA5-4078-8F30-AFC978A80337}" srcOrd="0" destOrd="0" presId="urn:microsoft.com/office/officeart/2008/layout/RadialCluster"/>
    <dgm:cxn modelId="{8DF06D0D-9DD8-4BC5-8753-74F9ECAFAABE}" type="presParOf" srcId="{4D5B80C3-2BA5-4078-8F30-AFC978A80337}" destId="{676EC015-53A1-4B50-8FAA-00B5749D5031}" srcOrd="0" destOrd="0" presId="urn:microsoft.com/office/officeart/2008/layout/RadialCluster"/>
    <dgm:cxn modelId="{BD192D58-56B6-4FA8-86F4-96E54253FE17}" type="presParOf" srcId="{4D5B80C3-2BA5-4078-8F30-AFC978A80337}" destId="{98A01DFD-193C-4A1D-842C-4955C00906AA}" srcOrd="1" destOrd="0" presId="urn:microsoft.com/office/officeart/2008/layout/RadialCluster"/>
    <dgm:cxn modelId="{BACA07CB-9C19-4F74-9659-463D1768109B}" type="presParOf" srcId="{4D5B80C3-2BA5-4078-8F30-AFC978A80337}" destId="{36585EAB-C769-4A0F-9BEF-EA7F732B01FD}" srcOrd="2" destOrd="0" presId="urn:microsoft.com/office/officeart/2008/layout/RadialCluster"/>
    <dgm:cxn modelId="{3A75718C-AF85-47EB-B086-2E655087E9DC}" type="presParOf" srcId="{4D5B80C3-2BA5-4078-8F30-AFC978A80337}" destId="{18C16279-9F7E-47DA-8C2F-CA8E02299B9C}" srcOrd="3" destOrd="0" presId="urn:microsoft.com/office/officeart/2008/layout/RadialCluster"/>
    <dgm:cxn modelId="{2666AF18-F88D-4C7C-8FED-BEE3A14CAAF1}" type="presParOf" srcId="{4D5B80C3-2BA5-4078-8F30-AFC978A80337}" destId="{8259AC36-718D-4839-BF5E-EA6ABE691AE1}" srcOrd="4" destOrd="0" presId="urn:microsoft.com/office/officeart/2008/layout/RadialCluster"/>
    <dgm:cxn modelId="{D182A5A2-86B4-4293-A8BD-217041A4E0AC}" type="presParOf" srcId="{4D5B80C3-2BA5-4078-8F30-AFC978A80337}" destId="{214C7B82-A69E-433D-AABE-0CECAFBAB343}" srcOrd="5" destOrd="0" presId="urn:microsoft.com/office/officeart/2008/layout/RadialCluster"/>
    <dgm:cxn modelId="{73C6D848-3283-46F4-86C9-87958400C0AF}" type="presParOf" srcId="{4D5B80C3-2BA5-4078-8F30-AFC978A80337}" destId="{32BDCAFF-0FFB-47E4-88D8-717409FF141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EC015-53A1-4B50-8FAA-00B5749D5031}">
      <dsp:nvSpPr>
        <dsp:cNvPr id="0" name=""/>
        <dsp:cNvSpPr/>
      </dsp:nvSpPr>
      <dsp:spPr>
        <a:xfrm>
          <a:off x="1651000" y="62770"/>
          <a:ext cx="1190067" cy="9920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Repository </a:t>
          </a:r>
        </a:p>
      </dsp:txBody>
      <dsp:txXfrm>
        <a:off x="1699427" y="111197"/>
        <a:ext cx="1093213" cy="895174"/>
      </dsp:txXfrm>
    </dsp:sp>
    <dsp:sp modelId="{98A01DFD-193C-4A1D-842C-4955C00906AA}">
      <dsp:nvSpPr>
        <dsp:cNvPr id="0" name=""/>
        <dsp:cNvSpPr/>
      </dsp:nvSpPr>
      <dsp:spPr>
        <a:xfrm rot="5286724">
          <a:off x="1585571" y="1754289"/>
          <a:ext cx="13997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974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585EAB-C769-4A0F-9BEF-EA7F732B01FD}">
      <dsp:nvSpPr>
        <dsp:cNvPr id="0" name=""/>
        <dsp:cNvSpPr/>
      </dsp:nvSpPr>
      <dsp:spPr>
        <a:xfrm>
          <a:off x="1887633" y="2453779"/>
          <a:ext cx="863638" cy="664659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User 2</a:t>
          </a:r>
        </a:p>
      </dsp:txBody>
      <dsp:txXfrm>
        <a:off x="1920079" y="2486225"/>
        <a:ext cx="798746" cy="599767"/>
      </dsp:txXfrm>
    </dsp:sp>
    <dsp:sp modelId="{18C16279-9F7E-47DA-8C2F-CA8E02299B9C}">
      <dsp:nvSpPr>
        <dsp:cNvPr id="0" name=""/>
        <dsp:cNvSpPr/>
      </dsp:nvSpPr>
      <dsp:spPr>
        <a:xfrm rot="3519672">
          <a:off x="2143669" y="1774542"/>
          <a:ext cx="16853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537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9AC36-718D-4839-BF5E-EA6ABE691AE1}">
      <dsp:nvSpPr>
        <dsp:cNvPr id="0" name=""/>
        <dsp:cNvSpPr/>
      </dsp:nvSpPr>
      <dsp:spPr>
        <a:xfrm>
          <a:off x="3191048" y="2494285"/>
          <a:ext cx="835277" cy="604507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User 3</a:t>
          </a:r>
        </a:p>
      </dsp:txBody>
      <dsp:txXfrm>
        <a:off x="3220558" y="2523795"/>
        <a:ext cx="776257" cy="545487"/>
      </dsp:txXfrm>
    </dsp:sp>
    <dsp:sp modelId="{214C7B82-A69E-433D-AABE-0CECAFBAB343}">
      <dsp:nvSpPr>
        <dsp:cNvPr id="0" name=""/>
        <dsp:cNvSpPr/>
      </dsp:nvSpPr>
      <dsp:spPr>
        <a:xfrm rot="7183118">
          <a:off x="749204" y="1759504"/>
          <a:ext cx="16228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286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DCAFF-0FFB-47E4-88D8-717409FF1415}">
      <dsp:nvSpPr>
        <dsp:cNvPr id="0" name=""/>
        <dsp:cNvSpPr/>
      </dsp:nvSpPr>
      <dsp:spPr>
        <a:xfrm>
          <a:off x="520273" y="2464210"/>
          <a:ext cx="896804" cy="66465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User 1</a:t>
          </a:r>
        </a:p>
      </dsp:txBody>
      <dsp:txXfrm>
        <a:off x="552719" y="2496656"/>
        <a:ext cx="831912" cy="59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DevOps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Sonika Rathi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Orange is working on a feature development in his local repository </a:t>
            </a:r>
          </a:p>
          <a:p>
            <a:r>
              <a:rPr lang="en-US" dirty="0"/>
              <a:t>At the Same time User Red is also working on a separate feature in his local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</a:t>
            </a:r>
            <a:r>
              <a:rPr lang="en-US" dirty="0" smtClean="0"/>
              <a:t>Example Contd..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607719" y="3352800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6660" y="5504286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87810" y="5504286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46608" y="5504286"/>
            <a:ext cx="914400" cy="914400"/>
          </a:xfrm>
          <a:prstGeom prst="rect">
            <a:avLst/>
          </a:prstGeom>
        </p:spPr>
      </p:pic>
      <p:sp>
        <p:nvSpPr>
          <p:cNvPr id="9" name="Star: 4 Points 11">
            <a:extLst>
              <a:ext uri="{FF2B5EF4-FFF2-40B4-BE49-F238E27FC236}">
                <a16:creationId xmlns:a16="http://schemas.microsoft.com/office/drawing/2014/main" xmlns="" id="{FD81A5F0-574E-42BE-B873-5E0EA05ABCF6}"/>
              </a:ext>
            </a:extLst>
          </p:cNvPr>
          <p:cNvSpPr/>
          <p:nvPr/>
        </p:nvSpPr>
        <p:spPr>
          <a:xfrm>
            <a:off x="7760121" y="5346814"/>
            <a:ext cx="321547" cy="301451"/>
          </a:xfrm>
          <a:prstGeom prst="star4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4 Points 12">
            <a:extLst>
              <a:ext uri="{FF2B5EF4-FFF2-40B4-BE49-F238E27FC236}">
                <a16:creationId xmlns:a16="http://schemas.microsoft.com/office/drawing/2014/main" xmlns="" id="{826176E9-1768-4D92-99E8-2B8AE00430CD}"/>
              </a:ext>
            </a:extLst>
          </p:cNvPr>
          <p:cNvSpPr/>
          <p:nvPr/>
        </p:nvSpPr>
        <p:spPr>
          <a:xfrm>
            <a:off x="10021490" y="5356863"/>
            <a:ext cx="321547" cy="301451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6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Orange has completed his feature development</a:t>
            </a:r>
          </a:p>
          <a:p>
            <a:r>
              <a:rPr lang="en-US" dirty="0"/>
              <a:t>And user Orange  publishes his feature </a:t>
            </a:r>
          </a:p>
          <a:p>
            <a:r>
              <a:rPr lang="en-US" dirty="0"/>
              <a:t>I.e. User Orange should commit his feature development changes to Central repository</a:t>
            </a:r>
          </a:p>
          <a:p>
            <a:r>
              <a:rPr lang="en-US" dirty="0"/>
              <a:t>So now these updated commits are available to all users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</a:t>
            </a:r>
            <a:r>
              <a:rPr lang="en-US" dirty="0" smtClean="0"/>
              <a:t>Example Contd..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543800" y="3352800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62740" y="565600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23890" y="565600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2688" y="5656004"/>
            <a:ext cx="914400" cy="914400"/>
          </a:xfrm>
          <a:prstGeom prst="rect">
            <a:avLst/>
          </a:prstGeom>
        </p:spPr>
      </p:pic>
      <p:sp>
        <p:nvSpPr>
          <p:cNvPr id="9" name="Star: 4 Points 12">
            <a:extLst>
              <a:ext uri="{FF2B5EF4-FFF2-40B4-BE49-F238E27FC236}">
                <a16:creationId xmlns:a16="http://schemas.microsoft.com/office/drawing/2014/main" xmlns="" id="{826176E9-1768-4D92-99E8-2B8AE00430CD}"/>
              </a:ext>
            </a:extLst>
          </p:cNvPr>
          <p:cNvSpPr/>
          <p:nvPr/>
        </p:nvSpPr>
        <p:spPr>
          <a:xfrm>
            <a:off x="9957570" y="5508581"/>
            <a:ext cx="321547" cy="301451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7 Points 2">
            <a:extLst>
              <a:ext uri="{FF2B5EF4-FFF2-40B4-BE49-F238E27FC236}">
                <a16:creationId xmlns:a16="http://schemas.microsoft.com/office/drawing/2014/main" xmlns="" id="{8DD839E7-1E9B-4B88-B43C-DED3F5FC98DA}"/>
              </a:ext>
            </a:extLst>
          </p:cNvPr>
          <p:cNvSpPr/>
          <p:nvPr/>
        </p:nvSpPr>
        <p:spPr>
          <a:xfrm>
            <a:off x="7816223" y="5579633"/>
            <a:ext cx="310452" cy="28465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6">
            <a:extLst>
              <a:ext uri="{FF2B5EF4-FFF2-40B4-BE49-F238E27FC236}">
                <a16:creationId xmlns:a16="http://schemas.microsoft.com/office/drawing/2014/main" xmlns="" id="{9ED6E3E8-F140-498C-9DBD-659AA3205950}"/>
              </a:ext>
            </a:extLst>
          </p:cNvPr>
          <p:cNvSpPr/>
          <p:nvPr/>
        </p:nvSpPr>
        <p:spPr>
          <a:xfrm>
            <a:off x="7639888" y="4665233"/>
            <a:ext cx="321547" cy="914400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2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After the commit of Orange user</a:t>
            </a:r>
          </a:p>
          <a:p>
            <a:r>
              <a:rPr lang="en-US" dirty="0"/>
              <a:t>User Red complete his feature development</a:t>
            </a:r>
          </a:p>
          <a:p>
            <a:r>
              <a:rPr lang="en-US" dirty="0"/>
              <a:t>And now User Red would like to commit his changes to the Central 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And It Fails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</a:t>
            </a:r>
            <a:r>
              <a:rPr lang="en-US" dirty="0" smtClean="0"/>
              <a:t>Example Contd..</a:t>
            </a:r>
            <a:endParaRPr lang="en-US" dirty="0"/>
          </a:p>
          <a:p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607719" y="3276600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6659" y="557980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87809" y="557980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46607" y="5579804"/>
            <a:ext cx="914400" cy="914400"/>
          </a:xfrm>
          <a:prstGeom prst="rect">
            <a:avLst/>
          </a:prstGeom>
        </p:spPr>
      </p:pic>
      <p:sp>
        <p:nvSpPr>
          <p:cNvPr id="9" name="Star: 7 Points 2">
            <a:extLst>
              <a:ext uri="{FF2B5EF4-FFF2-40B4-BE49-F238E27FC236}">
                <a16:creationId xmlns:a16="http://schemas.microsoft.com/office/drawing/2014/main" xmlns="" id="{8DD839E7-1E9B-4B88-B43C-DED3F5FC98DA}"/>
              </a:ext>
            </a:extLst>
          </p:cNvPr>
          <p:cNvSpPr/>
          <p:nvPr/>
        </p:nvSpPr>
        <p:spPr>
          <a:xfrm>
            <a:off x="8573407" y="4337971"/>
            <a:ext cx="310452" cy="28465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7 Points 13">
            <a:extLst>
              <a:ext uri="{FF2B5EF4-FFF2-40B4-BE49-F238E27FC236}">
                <a16:creationId xmlns:a16="http://schemas.microsoft.com/office/drawing/2014/main" xmlns="" id="{52E13329-9299-42ED-AC01-8097FBEDDF30}"/>
              </a:ext>
            </a:extLst>
          </p:cNvPr>
          <p:cNvSpPr/>
          <p:nvPr/>
        </p:nvSpPr>
        <p:spPr>
          <a:xfrm>
            <a:off x="10053306" y="5371258"/>
            <a:ext cx="310452" cy="284655"/>
          </a:xfrm>
          <a:prstGeom prst="star7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4">
            <a:extLst>
              <a:ext uri="{FF2B5EF4-FFF2-40B4-BE49-F238E27FC236}">
                <a16:creationId xmlns:a16="http://schemas.microsoft.com/office/drawing/2014/main" xmlns="" id="{28F78F99-270E-4AC0-B794-15FF6DB11D25}"/>
              </a:ext>
            </a:extLst>
          </p:cNvPr>
          <p:cNvSpPr/>
          <p:nvPr/>
        </p:nvSpPr>
        <p:spPr>
          <a:xfrm>
            <a:off x="9779280" y="4599185"/>
            <a:ext cx="321547" cy="914400"/>
          </a:xfrm>
          <a:prstGeom prst="upArrow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Here user Red need to pull the recent changes done to repository</a:t>
            </a:r>
          </a:p>
          <a:p>
            <a:r>
              <a:rPr lang="en-US" dirty="0"/>
              <a:t>Incorporate his changes with recent changes done by User Orange</a:t>
            </a:r>
          </a:p>
          <a:p>
            <a:r>
              <a:rPr lang="en-US" dirty="0"/>
              <a:t>I.e. Kind of rebase activity and resolve the conflicts if any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Example Contd..</a:t>
            </a:r>
          </a:p>
          <a:p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696200" y="3200400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15140" y="550360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76290" y="550360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35088" y="5503604"/>
            <a:ext cx="914400" cy="914400"/>
          </a:xfrm>
          <a:prstGeom prst="rect">
            <a:avLst/>
          </a:prstGeom>
        </p:spPr>
      </p:pic>
      <p:sp>
        <p:nvSpPr>
          <p:cNvPr id="9" name="Star: 7 Points 2">
            <a:extLst>
              <a:ext uri="{FF2B5EF4-FFF2-40B4-BE49-F238E27FC236}">
                <a16:creationId xmlns:a16="http://schemas.microsoft.com/office/drawing/2014/main" xmlns="" id="{8DD839E7-1E9B-4B88-B43C-DED3F5FC98DA}"/>
              </a:ext>
            </a:extLst>
          </p:cNvPr>
          <p:cNvSpPr/>
          <p:nvPr/>
        </p:nvSpPr>
        <p:spPr>
          <a:xfrm>
            <a:off x="8661888" y="4261771"/>
            <a:ext cx="310452" cy="28465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7 Points 13">
            <a:extLst>
              <a:ext uri="{FF2B5EF4-FFF2-40B4-BE49-F238E27FC236}">
                <a16:creationId xmlns:a16="http://schemas.microsoft.com/office/drawing/2014/main" xmlns="" id="{52E13329-9299-42ED-AC01-8097FBEDDF30}"/>
              </a:ext>
            </a:extLst>
          </p:cNvPr>
          <p:cNvSpPr/>
          <p:nvPr/>
        </p:nvSpPr>
        <p:spPr>
          <a:xfrm>
            <a:off x="10141787" y="5295058"/>
            <a:ext cx="310452" cy="284655"/>
          </a:xfrm>
          <a:prstGeom prst="star7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7 Points 12">
            <a:extLst>
              <a:ext uri="{FF2B5EF4-FFF2-40B4-BE49-F238E27FC236}">
                <a16:creationId xmlns:a16="http://schemas.microsoft.com/office/drawing/2014/main" xmlns="" id="{AB25A0E4-949D-47A6-8ECB-0BDE3241BC7A}"/>
              </a:ext>
            </a:extLst>
          </p:cNvPr>
          <p:cNvSpPr/>
          <p:nvPr/>
        </p:nvSpPr>
        <p:spPr>
          <a:xfrm>
            <a:off x="9637067" y="5269528"/>
            <a:ext cx="310452" cy="28465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6">
            <a:extLst>
              <a:ext uri="{FF2B5EF4-FFF2-40B4-BE49-F238E27FC236}">
                <a16:creationId xmlns:a16="http://schemas.microsoft.com/office/drawing/2014/main" xmlns="" id="{B7883ED3-2DFE-4BE2-A4D9-583CADE384FE}"/>
              </a:ext>
            </a:extLst>
          </p:cNvPr>
          <p:cNvSpPr/>
          <p:nvPr/>
        </p:nvSpPr>
        <p:spPr>
          <a:xfrm>
            <a:off x="9792293" y="4607169"/>
            <a:ext cx="310452" cy="7138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Now user Red can commit his changes in local repository</a:t>
            </a:r>
          </a:p>
          <a:p>
            <a:r>
              <a:rPr lang="en-US" dirty="0"/>
              <a:t>And Publish his feature to the central repository</a:t>
            </a:r>
          </a:p>
          <a:p>
            <a:r>
              <a:rPr lang="en-US" dirty="0">
                <a:solidFill>
                  <a:srgbClr val="00B050"/>
                </a:solidFill>
              </a:rPr>
              <a:t>Its Successful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607719" y="2922345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6659" y="5225549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87809" y="5225549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46607" y="5225549"/>
            <a:ext cx="914400" cy="914400"/>
          </a:xfrm>
          <a:prstGeom prst="rect">
            <a:avLst/>
          </a:prstGeom>
        </p:spPr>
      </p:pic>
      <p:sp>
        <p:nvSpPr>
          <p:cNvPr id="9" name="Star: 7 Points 2">
            <a:extLst>
              <a:ext uri="{FF2B5EF4-FFF2-40B4-BE49-F238E27FC236}">
                <a16:creationId xmlns:a16="http://schemas.microsoft.com/office/drawing/2014/main" xmlns="" id="{8DD839E7-1E9B-4B88-B43C-DED3F5FC98DA}"/>
              </a:ext>
            </a:extLst>
          </p:cNvPr>
          <p:cNvSpPr/>
          <p:nvPr/>
        </p:nvSpPr>
        <p:spPr>
          <a:xfrm>
            <a:off x="8573407" y="3983716"/>
            <a:ext cx="310452" cy="28465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7 Points 13">
            <a:extLst>
              <a:ext uri="{FF2B5EF4-FFF2-40B4-BE49-F238E27FC236}">
                <a16:creationId xmlns:a16="http://schemas.microsoft.com/office/drawing/2014/main" xmlns="" id="{52E13329-9299-42ED-AC01-8097FBEDDF30}"/>
              </a:ext>
            </a:extLst>
          </p:cNvPr>
          <p:cNvSpPr/>
          <p:nvPr/>
        </p:nvSpPr>
        <p:spPr>
          <a:xfrm>
            <a:off x="9008764" y="3983716"/>
            <a:ext cx="310452" cy="284655"/>
          </a:xfrm>
          <a:prstGeom prst="star7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4">
            <a:extLst>
              <a:ext uri="{FF2B5EF4-FFF2-40B4-BE49-F238E27FC236}">
                <a16:creationId xmlns:a16="http://schemas.microsoft.com/office/drawing/2014/main" xmlns="" id="{4A603DE1-E3EA-465C-9227-18B11786B719}"/>
              </a:ext>
            </a:extLst>
          </p:cNvPr>
          <p:cNvSpPr/>
          <p:nvPr/>
        </p:nvSpPr>
        <p:spPr>
          <a:xfrm>
            <a:off x="9701681" y="4329114"/>
            <a:ext cx="321547" cy="914400"/>
          </a:xfrm>
          <a:prstGeom prst="upArrow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Centralized Workflow is great for small teams</a:t>
            </a:r>
          </a:p>
          <a:p>
            <a:r>
              <a:rPr lang="en-US" dirty="0"/>
              <a:t>The conflict resolution process detailed above can form a bottleneck as your team scales in size</a:t>
            </a:r>
          </a:p>
          <a:p>
            <a:r>
              <a:rPr lang="en-US" dirty="0"/>
              <a:t>This is great for transitioning teams off of SVN, but it doesn’t leverage the distributed nature of </a:t>
            </a:r>
            <a:r>
              <a:rPr lang="en-US" dirty="0" err="1"/>
              <a:t>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Git </a:t>
            </a:r>
            <a:r>
              <a:rPr lang="en-IN" dirty="0" smtClean="0"/>
              <a:t>tree Structure</a:t>
            </a:r>
          </a:p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workflow?</a:t>
            </a:r>
          </a:p>
          <a:p>
            <a:r>
              <a:rPr lang="en-US" dirty="0" err="1"/>
              <a:t>Git</a:t>
            </a:r>
            <a:r>
              <a:rPr lang="en-US" dirty="0"/>
              <a:t> Centralized workflow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workflow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local repository consists of three “trees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tree Structure</a:t>
            </a:r>
            <a:endParaRPr lang="en-US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xmlns="" id="{F80FF28C-CF76-4C6A-8B6E-E10698597BB7}"/>
              </a:ext>
            </a:extLst>
          </p:cNvPr>
          <p:cNvSpPr/>
          <p:nvPr/>
        </p:nvSpPr>
        <p:spPr>
          <a:xfrm>
            <a:off x="865146" y="2451587"/>
            <a:ext cx="2206869" cy="2760785"/>
          </a:xfrm>
          <a:prstGeom prst="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Working Directory</a:t>
            </a:r>
          </a:p>
          <a:p>
            <a:pPr algn="ctr"/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[Actual Files]</a:t>
            </a:r>
          </a:p>
        </p:txBody>
      </p:sp>
      <p:sp>
        <p:nvSpPr>
          <p:cNvPr id="6" name="Scroll: Vertical 7">
            <a:extLst>
              <a:ext uri="{FF2B5EF4-FFF2-40B4-BE49-F238E27FC236}">
                <a16:creationId xmlns:a16="http://schemas.microsoft.com/office/drawing/2014/main" xmlns="" id="{FE783273-4392-4293-AC2C-93A2DA7FA14F}"/>
              </a:ext>
            </a:extLst>
          </p:cNvPr>
          <p:cNvSpPr/>
          <p:nvPr/>
        </p:nvSpPr>
        <p:spPr>
          <a:xfrm>
            <a:off x="4319059" y="2895600"/>
            <a:ext cx="1257300" cy="2312377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[Stage Area]</a:t>
            </a:r>
          </a:p>
        </p:txBody>
      </p:sp>
      <p:sp>
        <p:nvSpPr>
          <p:cNvPr id="7" name="Arrow: Right 10">
            <a:extLst>
              <a:ext uri="{FF2B5EF4-FFF2-40B4-BE49-F238E27FC236}">
                <a16:creationId xmlns:a16="http://schemas.microsoft.com/office/drawing/2014/main" xmlns="" id="{C41B94D2-D8B3-4317-8CFB-A64AA8FC4487}"/>
              </a:ext>
            </a:extLst>
          </p:cNvPr>
          <p:cNvSpPr/>
          <p:nvPr/>
        </p:nvSpPr>
        <p:spPr>
          <a:xfrm>
            <a:off x="3154078" y="4082561"/>
            <a:ext cx="1239716" cy="42203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Add</a:t>
            </a:r>
          </a:p>
        </p:txBody>
      </p:sp>
      <p:sp>
        <p:nvSpPr>
          <p:cNvPr id="8" name="Arrow: Right 11">
            <a:extLst>
              <a:ext uri="{FF2B5EF4-FFF2-40B4-BE49-F238E27FC236}">
                <a16:creationId xmlns:a16="http://schemas.microsoft.com/office/drawing/2014/main" xmlns="" id="{8D05CC76-8BEA-4659-B3BC-5E9C4485F855}"/>
              </a:ext>
            </a:extLst>
          </p:cNvPr>
          <p:cNvSpPr/>
          <p:nvPr/>
        </p:nvSpPr>
        <p:spPr>
          <a:xfrm>
            <a:off x="5501624" y="4051788"/>
            <a:ext cx="1239716" cy="42203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Commit</a:t>
            </a:r>
          </a:p>
        </p:txBody>
      </p:sp>
      <p:sp>
        <p:nvSpPr>
          <p:cNvPr id="9" name="Rectangle: Single Corner Snipped 12">
            <a:extLst>
              <a:ext uri="{FF2B5EF4-FFF2-40B4-BE49-F238E27FC236}">
                <a16:creationId xmlns:a16="http://schemas.microsoft.com/office/drawing/2014/main" xmlns="" id="{431CCA23-09A3-4026-B912-7C95C7959E72}"/>
              </a:ext>
            </a:extLst>
          </p:cNvPr>
          <p:cNvSpPr/>
          <p:nvPr/>
        </p:nvSpPr>
        <p:spPr>
          <a:xfrm>
            <a:off x="6860036" y="3434861"/>
            <a:ext cx="1055077" cy="1565031"/>
          </a:xfrm>
          <a:prstGeom prst="snip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Head</a:t>
            </a: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[Last Commit Done]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BFFDE-CB6B-4185-90E2-F7A3D51D7C2C}"/>
              </a:ext>
            </a:extLst>
          </p:cNvPr>
          <p:cNvSpPr/>
          <p:nvPr/>
        </p:nvSpPr>
        <p:spPr>
          <a:xfrm>
            <a:off x="9482343" y="2482362"/>
            <a:ext cx="2074984" cy="27783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Working Directory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with new Commit</a:t>
            </a:r>
          </a:p>
        </p:txBody>
      </p:sp>
      <p:sp>
        <p:nvSpPr>
          <p:cNvPr id="11" name="Arrow: Right 14">
            <a:extLst>
              <a:ext uri="{FF2B5EF4-FFF2-40B4-BE49-F238E27FC236}">
                <a16:creationId xmlns:a16="http://schemas.microsoft.com/office/drawing/2014/main" xmlns="" id="{8874038D-83AA-41DF-AC26-DBA780B61640}"/>
              </a:ext>
            </a:extLst>
          </p:cNvPr>
          <p:cNvSpPr/>
          <p:nvPr/>
        </p:nvSpPr>
        <p:spPr>
          <a:xfrm>
            <a:off x="8033809" y="3796811"/>
            <a:ext cx="1239716" cy="99353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New Version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>
            <a:normAutofit/>
          </a:bodyPr>
          <a:lstStyle/>
          <a:p>
            <a:r>
              <a:rPr lang="en-US" dirty="0"/>
              <a:t>To evaluate a Workflow of </a:t>
            </a:r>
            <a:r>
              <a:rPr lang="en-US" dirty="0" err="1"/>
              <a:t>Git</a:t>
            </a:r>
            <a:r>
              <a:rPr lang="en-US" dirty="0"/>
              <a:t> for a team you must consider:</a:t>
            </a:r>
          </a:p>
          <a:p>
            <a:pPr lvl="1"/>
            <a:r>
              <a:rPr lang="en-US" dirty="0"/>
              <a:t>Teams culture</a:t>
            </a:r>
          </a:p>
          <a:p>
            <a:pPr lvl="1"/>
            <a:r>
              <a:rPr lang="en-US" dirty="0"/>
              <a:t>Let team know the workflow is to enhance effectiveness of team and not to burden</a:t>
            </a:r>
          </a:p>
          <a:p>
            <a:pPr lvl="1"/>
            <a:r>
              <a:rPr lang="en-US" dirty="0"/>
              <a:t>Let team know the workflow is not to limit the productivity </a:t>
            </a:r>
          </a:p>
          <a:p>
            <a:endParaRPr lang="en-US" dirty="0"/>
          </a:p>
          <a:p>
            <a:r>
              <a:rPr lang="en-US" dirty="0"/>
              <a:t>Selecting a Workflow? Basic conditions for decision</a:t>
            </a:r>
          </a:p>
          <a:p>
            <a:pPr lvl="1"/>
            <a:r>
              <a:rPr lang="en-US" dirty="0"/>
              <a:t>Will selected workflow scale with team size?</a:t>
            </a:r>
          </a:p>
          <a:p>
            <a:pPr lvl="1"/>
            <a:r>
              <a:rPr lang="en-US" dirty="0"/>
              <a:t>Is it easy to handle mistakes and errors with this workflow?</a:t>
            </a:r>
          </a:p>
          <a:p>
            <a:pPr lvl="1"/>
            <a:r>
              <a:rPr lang="en-US" dirty="0"/>
              <a:t>Does this workflow impose any new unnecessary cognitive overhead to the team?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Git</a:t>
            </a:r>
            <a:r>
              <a:rPr lang="en-US" dirty="0"/>
              <a:t> Workflow is a recipe or recommendation for how to use </a:t>
            </a:r>
            <a:r>
              <a:rPr lang="en-US" dirty="0" err="1"/>
              <a:t>Git</a:t>
            </a:r>
            <a:r>
              <a:rPr lang="en-US" dirty="0"/>
              <a:t> to accomplish work in a consistent and productive manner</a:t>
            </a:r>
          </a:p>
          <a:p>
            <a:r>
              <a:rPr lang="en-US" dirty="0" err="1"/>
              <a:t>Git</a:t>
            </a:r>
            <a:r>
              <a:rPr lang="en-US" dirty="0"/>
              <a:t> workflows encourage users to leverage </a:t>
            </a:r>
            <a:r>
              <a:rPr lang="en-US" dirty="0" err="1"/>
              <a:t>Git</a:t>
            </a:r>
            <a:r>
              <a:rPr lang="en-US" dirty="0"/>
              <a:t> effectively and consistently</a:t>
            </a:r>
          </a:p>
          <a:p>
            <a:r>
              <a:rPr lang="en-US" dirty="0" err="1"/>
              <a:t>Git</a:t>
            </a:r>
            <a:r>
              <a:rPr lang="en-US" dirty="0"/>
              <a:t> offers a lot of flexibility in how users manage changes</a:t>
            </a:r>
          </a:p>
          <a:p>
            <a:r>
              <a:rPr lang="en-US" dirty="0"/>
              <a:t>There are several publicized </a:t>
            </a:r>
            <a:r>
              <a:rPr lang="en-US" dirty="0" err="1"/>
              <a:t>Git</a:t>
            </a:r>
            <a:r>
              <a:rPr lang="en-US" dirty="0"/>
              <a:t> workflows that may be a good fit for your team</a:t>
            </a:r>
          </a:p>
          <a:p>
            <a:r>
              <a:rPr lang="en-US" dirty="0"/>
              <a:t>We will discuss:</a:t>
            </a:r>
          </a:p>
          <a:p>
            <a:pPr lvl="1"/>
            <a:r>
              <a:rPr lang="en-US" dirty="0"/>
              <a:t>Centralized Workflow</a:t>
            </a:r>
          </a:p>
          <a:p>
            <a:pPr lvl="1"/>
            <a:r>
              <a:rPr lang="en-US" dirty="0"/>
              <a:t>Feature Branching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workflow?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great </a:t>
            </a:r>
            <a:r>
              <a:rPr lang="en-US" dirty="0" err="1"/>
              <a:t>Git</a:t>
            </a:r>
            <a:r>
              <a:rPr lang="en-US" dirty="0"/>
              <a:t> workflow for teams transitioning from SVN (Subversion)</a:t>
            </a:r>
          </a:p>
          <a:p>
            <a:r>
              <a:rPr lang="en-US" dirty="0"/>
              <a:t>It uses a central repository to serve as the single point-of-entry for all changes to the project</a:t>
            </a:r>
          </a:p>
          <a:p>
            <a:r>
              <a:rPr lang="en-US" dirty="0"/>
              <a:t>Here there will be only one branch i.e. Master; there will not be any other branch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7A1EE85-91BB-4ECD-B13A-5EFE27648A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590689"/>
              </p:ext>
            </p:extLst>
          </p:nvPr>
        </p:nvGraphicFramePr>
        <p:xfrm>
          <a:off x="6471139" y="2895600"/>
          <a:ext cx="4546600" cy="330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US" dirty="0"/>
              <a:t>Centralized workflow gives every developer their own local copy of the entire project</a:t>
            </a:r>
          </a:p>
          <a:p>
            <a:r>
              <a:rPr lang="en-US" dirty="0"/>
              <a:t>This isolated environment lets each developer work independently of all other changes to a project</a:t>
            </a:r>
          </a:p>
          <a:p>
            <a:r>
              <a:rPr lang="en-US" dirty="0"/>
              <a:t>Centralized workflow gives you access to </a:t>
            </a:r>
            <a:r>
              <a:rPr lang="en-US" dirty="0" err="1"/>
              <a:t>Git’s</a:t>
            </a:r>
            <a:r>
              <a:rPr lang="en-US" dirty="0"/>
              <a:t> robust branching and merging model</a:t>
            </a:r>
          </a:p>
          <a:p>
            <a:r>
              <a:rPr lang="en-US" dirty="0" err="1"/>
              <a:t>Git</a:t>
            </a:r>
            <a:r>
              <a:rPr lang="en-US" dirty="0"/>
              <a:t> branches are designed to be a fail-safe mechanism for integrating code and sharing changes between repositories</a:t>
            </a:r>
          </a:p>
          <a:p>
            <a:r>
              <a:rPr lang="en-US" dirty="0"/>
              <a:t>The Centralized Workflow is similar to other workflows in its utilization of a remote server-side hosted repository that developers push and pull form</a:t>
            </a:r>
          </a:p>
          <a:p>
            <a:r>
              <a:rPr lang="en-US" dirty="0"/>
              <a:t>A Centralized Workflow is generally better suited for teams migrating from SVN to </a:t>
            </a:r>
            <a:r>
              <a:rPr lang="en-US" dirty="0" err="1"/>
              <a:t>Git</a:t>
            </a:r>
            <a:r>
              <a:rPr lang="en-US" dirty="0"/>
              <a:t> and smaller size teams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4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Developer Starts Cloning the central repository</a:t>
            </a:r>
          </a:p>
          <a:p>
            <a:r>
              <a:rPr lang="en-US" dirty="0"/>
              <a:t>In local copy they edit files and commit changes as they would with SVN</a:t>
            </a:r>
          </a:p>
          <a:p>
            <a:r>
              <a:rPr lang="en-US" dirty="0"/>
              <a:t>However, these new commits are stored locally - they’re completely isolated from the central repository</a:t>
            </a:r>
          </a:p>
          <a:p>
            <a:r>
              <a:rPr lang="en-US" dirty="0"/>
              <a:t>This lets developers defer synchronizing upstream until they’re at a state where they would like to commit the code to the Master</a:t>
            </a:r>
          </a:p>
          <a:p>
            <a:r>
              <a:rPr lang="en-US" dirty="0"/>
              <a:t>To publish changes to the official project, developers "push" their local master branch to the central repository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How it works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Lets say the team of three people named Orange, Blue and Red are working on a Centralized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  <a:p>
            <a:r>
              <a:rPr lang="en-US" dirty="0"/>
              <a:t>They will be collaborating with Centralized Workflow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Centralized workflow: Example</a:t>
            </a:r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5407ED71-6FB9-4DC2-8D98-CED312963C69}"/>
              </a:ext>
            </a:extLst>
          </p:cNvPr>
          <p:cNvSpPr/>
          <p:nvPr/>
        </p:nvSpPr>
        <p:spPr>
          <a:xfrm>
            <a:off x="7607718" y="2984258"/>
            <a:ext cx="2552281" cy="1406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Centralized Git Repo</a:t>
            </a:r>
          </a:p>
        </p:txBody>
      </p:sp>
      <p:pic>
        <p:nvPicPr>
          <p:cNvPr id="6" name="Graphic 3" descr="User">
            <a:extLst>
              <a:ext uri="{FF2B5EF4-FFF2-40B4-BE49-F238E27FC236}">
                <a16:creationId xmlns:a16="http://schemas.microsoft.com/office/drawing/2014/main" xmlns="" id="{221550DE-264E-46DB-897C-0AE6B0DE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6659" y="4894004"/>
            <a:ext cx="914400" cy="914400"/>
          </a:xfrm>
          <a:prstGeom prst="rect">
            <a:avLst/>
          </a:prstGeom>
        </p:spPr>
      </p:pic>
      <p:pic>
        <p:nvPicPr>
          <p:cNvPr id="7" name="Graphic 7" descr="User">
            <a:extLst>
              <a:ext uri="{FF2B5EF4-FFF2-40B4-BE49-F238E27FC236}">
                <a16:creationId xmlns:a16="http://schemas.microsoft.com/office/drawing/2014/main" xmlns="" id="{733F3824-B500-4789-9CC2-F100A2170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87809" y="4894004"/>
            <a:ext cx="914400" cy="914400"/>
          </a:xfrm>
          <a:prstGeom prst="rect">
            <a:avLst/>
          </a:prstGeom>
        </p:spPr>
      </p:pic>
      <p:pic>
        <p:nvPicPr>
          <p:cNvPr id="8" name="Graphic 10" descr="User">
            <a:extLst>
              <a:ext uri="{FF2B5EF4-FFF2-40B4-BE49-F238E27FC236}">
                <a16:creationId xmlns:a16="http://schemas.microsoft.com/office/drawing/2014/main" xmlns="" id="{A65D7EB5-2EA1-4A38-9081-9AFEF8CB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46607" y="4894004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094" y="6019800"/>
            <a:ext cx="507233" cy="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9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29</TotalTime>
  <Words>772</Words>
  <Application>Microsoft Office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Git workflow</vt:lpstr>
      <vt:lpstr>Git workflow</vt:lpstr>
      <vt:lpstr>Git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Git Centralized workflow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Sonika Rathi</dc:creator>
  <cp:lastModifiedBy>Sonika Rathi</cp:lastModifiedBy>
  <cp:revision>4</cp:revision>
  <dcterms:created xsi:type="dcterms:W3CDTF">2019-03-26T18:52:00Z</dcterms:created>
  <dcterms:modified xsi:type="dcterms:W3CDTF">2019-03-26T19:21:31Z</dcterms:modified>
</cp:coreProperties>
</file>